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anose="020B0604020202020204" charset="-128"/>
      <p:regular r:id="rId11"/>
    </p:embeddedFont>
    <p:embeddedFont>
      <p:font typeface="Sora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9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401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Supply Chain Analysis for E-Commerce Optimization</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project analyzes supply chain data. We will pinpoint factors impacting order delivery, profitability, and customer satisfaction. Our core objectives are to optimize delivery, improve profitability, and enhance the customer experience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75842"/>
            <a:ext cx="9733359"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Suboptimal Delivery Performance</a:t>
            </a:r>
            <a:endParaRPr lang="en-US" sz="4450" dirty="0"/>
          </a:p>
        </p:txBody>
      </p:sp>
      <p:sp>
        <p:nvSpPr>
          <p:cNvPr id="3" name="Text 1"/>
          <p:cNvSpPr/>
          <p:nvPr/>
        </p:nvSpPr>
        <p:spPr>
          <a:xfrm>
            <a:off x="793790" y="313824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Frequent delivery delays impact customer satisfaction. They also increase operational costs. The average delivery time is 5.7 days, far from the 3-day target. The late delivery rate is 18%, above the 5% benchmark.</a:t>
            </a:r>
            <a:endParaRPr lang="en-US" sz="1750" dirty="0"/>
          </a:p>
        </p:txBody>
      </p:sp>
      <p:sp>
        <p:nvSpPr>
          <p:cNvPr id="4" name="Text 2"/>
          <p:cNvSpPr/>
          <p:nvPr/>
        </p:nvSpPr>
        <p:spPr>
          <a:xfrm>
            <a:off x="793790" y="43460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Key Data</a:t>
            </a:r>
            <a:endParaRPr lang="en-US" sz="2200" dirty="0"/>
          </a:p>
        </p:txBody>
      </p:sp>
      <p:sp>
        <p:nvSpPr>
          <p:cNvPr id="5" name="Text 3"/>
          <p:cNvSpPr/>
          <p:nvPr/>
        </p:nvSpPr>
        <p:spPr>
          <a:xfrm>
            <a:off x="793790" y="49271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Average Delivery: 5.7 days</a:t>
            </a:r>
            <a:endParaRPr lang="en-US" sz="1750" dirty="0"/>
          </a:p>
        </p:txBody>
      </p:sp>
      <p:sp>
        <p:nvSpPr>
          <p:cNvPr id="6" name="Text 4"/>
          <p:cNvSpPr/>
          <p:nvPr/>
        </p:nvSpPr>
        <p:spPr>
          <a:xfrm>
            <a:off x="793790" y="53693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Late Delivery Rate: 18%</a:t>
            </a:r>
            <a:endParaRPr lang="en-US" sz="1750" dirty="0"/>
          </a:p>
        </p:txBody>
      </p:sp>
      <p:sp>
        <p:nvSpPr>
          <p:cNvPr id="7" name="Text 5"/>
          <p:cNvSpPr/>
          <p:nvPr/>
        </p:nvSpPr>
        <p:spPr>
          <a:xfrm>
            <a:off x="793790" y="581156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West Coast: 7.2 days</a:t>
            </a:r>
            <a:endParaRPr lang="en-US" sz="1750" dirty="0"/>
          </a:p>
        </p:txBody>
      </p:sp>
      <p:sp>
        <p:nvSpPr>
          <p:cNvPr id="8" name="Text 6"/>
          <p:cNvSpPr/>
          <p:nvPr/>
        </p:nvSpPr>
        <p:spPr>
          <a:xfrm>
            <a:off x="7599521" y="43460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Impact</a:t>
            </a:r>
            <a:endParaRPr lang="en-US" sz="2200" dirty="0"/>
          </a:p>
        </p:txBody>
      </p:sp>
      <p:sp>
        <p:nvSpPr>
          <p:cNvPr id="9" name="Text 7"/>
          <p:cNvSpPr/>
          <p:nvPr/>
        </p:nvSpPr>
        <p:spPr>
          <a:xfrm>
            <a:off x="7599521" y="49271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Churn: 15% increase</a:t>
            </a:r>
            <a:endParaRPr lang="en-US" sz="1750" dirty="0"/>
          </a:p>
        </p:txBody>
      </p:sp>
      <p:sp>
        <p:nvSpPr>
          <p:cNvPr id="10" name="Text 8"/>
          <p:cNvSpPr/>
          <p:nvPr/>
        </p:nvSpPr>
        <p:spPr>
          <a:xfrm>
            <a:off x="7599521" y="53693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Support Tickets: 22% related to delivery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37905"/>
            <a:ext cx="6339364"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Declining Profitability</a:t>
            </a:r>
            <a:endParaRPr lang="en-US" sz="4450" dirty="0"/>
          </a:p>
        </p:txBody>
      </p:sp>
      <p:sp>
        <p:nvSpPr>
          <p:cNvPr id="4" name="Text 1"/>
          <p:cNvSpPr/>
          <p:nvPr/>
        </p:nvSpPr>
        <p:spPr>
          <a:xfrm>
            <a:off x="6280190" y="238684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Inconsistent profit margins across product categories, coupled with high discounts are hurting us. The overall profit margin is 28%, below the 35% target. The discount rate averages 12% of sales.</a:t>
            </a:r>
            <a:endParaRPr lang="en-US" sz="1750" dirty="0"/>
          </a:p>
        </p:txBody>
      </p:sp>
      <p:sp>
        <p:nvSpPr>
          <p:cNvPr id="5" name="Shape 2"/>
          <p:cNvSpPr/>
          <p:nvPr/>
        </p:nvSpPr>
        <p:spPr>
          <a:xfrm>
            <a:off x="6280190" y="3985855"/>
            <a:ext cx="510302" cy="510302"/>
          </a:xfrm>
          <a:prstGeom prst="roundRect">
            <a:avLst>
              <a:gd name="adj" fmla="val 6667"/>
            </a:avLst>
          </a:prstGeom>
          <a:solidFill>
            <a:srgbClr val="26262B"/>
          </a:solidFill>
          <a:ln/>
        </p:spPr>
      </p:sp>
      <p:pic>
        <p:nvPicPr>
          <p:cNvPr id="6" name="Image 1" descr="preencoded.png"/>
          <p:cNvPicPr>
            <a:picLocks noChangeAspect="1"/>
          </p:cNvPicPr>
          <p:nvPr/>
        </p:nvPicPr>
        <p:blipFill>
          <a:blip r:embed="rId4"/>
          <a:stretch>
            <a:fillRect/>
          </a:stretch>
        </p:blipFill>
        <p:spPr>
          <a:xfrm>
            <a:off x="6365260" y="4028361"/>
            <a:ext cx="340162" cy="425291"/>
          </a:xfrm>
          <a:prstGeom prst="rect">
            <a:avLst/>
          </a:prstGeom>
        </p:spPr>
      </p:pic>
      <p:sp>
        <p:nvSpPr>
          <p:cNvPr id="7" name="Text 3"/>
          <p:cNvSpPr/>
          <p:nvPr/>
        </p:nvSpPr>
        <p:spPr>
          <a:xfrm>
            <a:off x="7017306" y="3985855"/>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Reduced Reinvestment</a:t>
            </a:r>
            <a:endParaRPr lang="en-US" sz="2200" dirty="0"/>
          </a:p>
        </p:txBody>
      </p:sp>
      <p:sp>
        <p:nvSpPr>
          <p:cNvPr id="8" name="Text 4"/>
          <p:cNvSpPr/>
          <p:nvPr/>
        </p:nvSpPr>
        <p:spPr>
          <a:xfrm>
            <a:off x="7017306" y="4830604"/>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Limited funds for critical improvements.</a:t>
            </a:r>
            <a:endParaRPr lang="en-US" sz="1750" dirty="0"/>
          </a:p>
        </p:txBody>
      </p:sp>
      <p:sp>
        <p:nvSpPr>
          <p:cNvPr id="9" name="Shape 5"/>
          <p:cNvSpPr/>
          <p:nvPr/>
        </p:nvSpPr>
        <p:spPr>
          <a:xfrm>
            <a:off x="10171867" y="3985855"/>
            <a:ext cx="510302" cy="510302"/>
          </a:xfrm>
          <a:prstGeom prst="roundRect">
            <a:avLst>
              <a:gd name="adj" fmla="val 6667"/>
            </a:avLst>
          </a:prstGeom>
          <a:solidFill>
            <a:srgbClr val="26262B"/>
          </a:solidFill>
          <a:ln/>
        </p:spPr>
      </p:sp>
      <p:pic>
        <p:nvPicPr>
          <p:cNvPr id="10" name="Image 2" descr="preencoded.png"/>
          <p:cNvPicPr>
            <a:picLocks noChangeAspect="1"/>
          </p:cNvPicPr>
          <p:nvPr/>
        </p:nvPicPr>
        <p:blipFill>
          <a:blip r:embed="rId5"/>
          <a:stretch>
            <a:fillRect/>
          </a:stretch>
        </p:blipFill>
        <p:spPr>
          <a:xfrm>
            <a:off x="10256937" y="4028361"/>
            <a:ext cx="340162" cy="425291"/>
          </a:xfrm>
          <a:prstGeom prst="rect">
            <a:avLst/>
          </a:prstGeom>
        </p:spPr>
      </p:pic>
      <p:sp>
        <p:nvSpPr>
          <p:cNvPr id="11" name="Text 6"/>
          <p:cNvSpPr/>
          <p:nvPr/>
        </p:nvSpPr>
        <p:spPr>
          <a:xfrm>
            <a:off x="10908983" y="3985855"/>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Inventory Challenges</a:t>
            </a:r>
            <a:endParaRPr lang="en-US" sz="2200" dirty="0"/>
          </a:p>
        </p:txBody>
      </p:sp>
      <p:sp>
        <p:nvSpPr>
          <p:cNvPr id="12" name="Text 7"/>
          <p:cNvSpPr/>
          <p:nvPr/>
        </p:nvSpPr>
        <p:spPr>
          <a:xfrm>
            <a:off x="10908983" y="4830604"/>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High costs for slow-moving items.</a:t>
            </a:r>
            <a:endParaRPr lang="en-US" sz="1750" dirty="0"/>
          </a:p>
        </p:txBody>
      </p:sp>
      <p:sp>
        <p:nvSpPr>
          <p:cNvPr id="13" name="Shape 8"/>
          <p:cNvSpPr/>
          <p:nvPr/>
        </p:nvSpPr>
        <p:spPr>
          <a:xfrm>
            <a:off x="6280190" y="6038374"/>
            <a:ext cx="510302" cy="510302"/>
          </a:xfrm>
          <a:prstGeom prst="roundRect">
            <a:avLst>
              <a:gd name="adj" fmla="val 6667"/>
            </a:avLst>
          </a:prstGeom>
          <a:solidFill>
            <a:srgbClr val="26262B"/>
          </a:solidFill>
          <a:ln/>
        </p:spPr>
      </p:sp>
      <p:pic>
        <p:nvPicPr>
          <p:cNvPr id="14" name="Image 3" descr="preencoded.png"/>
          <p:cNvPicPr>
            <a:picLocks noChangeAspect="1"/>
          </p:cNvPicPr>
          <p:nvPr/>
        </p:nvPicPr>
        <p:blipFill>
          <a:blip r:embed="rId6"/>
          <a:stretch>
            <a:fillRect/>
          </a:stretch>
        </p:blipFill>
        <p:spPr>
          <a:xfrm>
            <a:off x="6365260" y="6080879"/>
            <a:ext cx="340162" cy="425291"/>
          </a:xfrm>
          <a:prstGeom prst="rect">
            <a:avLst/>
          </a:prstGeom>
        </p:spPr>
      </p:pic>
      <p:sp>
        <p:nvSpPr>
          <p:cNvPr id="15" name="Text 9"/>
          <p:cNvSpPr/>
          <p:nvPr/>
        </p:nvSpPr>
        <p:spPr>
          <a:xfrm>
            <a:off x="7017306" y="603837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High Discounts</a:t>
            </a:r>
            <a:endParaRPr lang="en-US" sz="2200" dirty="0"/>
          </a:p>
        </p:txBody>
      </p:sp>
      <p:sp>
        <p:nvSpPr>
          <p:cNvPr id="16" name="Text 10"/>
          <p:cNvSpPr/>
          <p:nvPr/>
        </p:nvSpPr>
        <p:spPr>
          <a:xfrm>
            <a:off x="7017306" y="6528792"/>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Discounts cut deeply into profits.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63935"/>
            <a:ext cx="10615017"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Unsatisfactory Customer Experience</a:t>
            </a:r>
            <a:endParaRPr lang="en-US" sz="4450" dirty="0"/>
          </a:p>
        </p:txBody>
      </p:sp>
      <p:sp>
        <p:nvSpPr>
          <p:cNvPr id="4" name="Text 1"/>
          <p:cNvSpPr/>
          <p:nvPr/>
        </p:nvSpPr>
        <p:spPr>
          <a:xfrm>
            <a:off x="793790" y="491287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 lack of personalized experiences reduces customer loyalty. It also lowers repeat purchases. The Customer Retention Rate is 35%. The Net Promoter Score (NPS) is 25, far below the 50+ target.</a:t>
            </a:r>
            <a:endParaRPr lang="en-US" sz="1750" dirty="0"/>
          </a:p>
        </p:txBody>
      </p:sp>
      <p:sp>
        <p:nvSpPr>
          <p:cNvPr id="5" name="Shape 2"/>
          <p:cNvSpPr/>
          <p:nvPr/>
        </p:nvSpPr>
        <p:spPr>
          <a:xfrm>
            <a:off x="793790" y="5893832"/>
            <a:ext cx="4196358" cy="1306949"/>
          </a:xfrm>
          <a:prstGeom prst="roundRect">
            <a:avLst>
              <a:gd name="adj" fmla="val 2603"/>
            </a:avLst>
          </a:prstGeom>
          <a:solidFill>
            <a:srgbClr val="26262B"/>
          </a:solidFill>
          <a:ln/>
        </p:spPr>
      </p:sp>
      <p:sp>
        <p:nvSpPr>
          <p:cNvPr id="6" name="Text 3"/>
          <p:cNvSpPr/>
          <p:nvPr/>
        </p:nvSpPr>
        <p:spPr>
          <a:xfrm>
            <a:off x="1020604" y="61206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Low Retention</a:t>
            </a:r>
            <a:endParaRPr lang="en-US" sz="2200" dirty="0"/>
          </a:p>
        </p:txBody>
      </p:sp>
      <p:sp>
        <p:nvSpPr>
          <p:cNvPr id="7" name="Text 4"/>
          <p:cNvSpPr/>
          <p:nvPr/>
        </p:nvSpPr>
        <p:spPr>
          <a:xfrm>
            <a:off x="1020604" y="6611064"/>
            <a:ext cx="3742730"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Customer Retention Rate: 35%</a:t>
            </a:r>
            <a:endParaRPr lang="en-US" sz="1750" dirty="0"/>
          </a:p>
        </p:txBody>
      </p:sp>
      <p:sp>
        <p:nvSpPr>
          <p:cNvPr id="8" name="Shape 5"/>
          <p:cNvSpPr/>
          <p:nvPr/>
        </p:nvSpPr>
        <p:spPr>
          <a:xfrm>
            <a:off x="5216962" y="5893832"/>
            <a:ext cx="4196358" cy="1306949"/>
          </a:xfrm>
          <a:prstGeom prst="roundRect">
            <a:avLst>
              <a:gd name="adj" fmla="val 2603"/>
            </a:avLst>
          </a:prstGeom>
          <a:solidFill>
            <a:srgbClr val="26262B"/>
          </a:solidFill>
          <a:ln/>
        </p:spPr>
      </p:sp>
      <p:sp>
        <p:nvSpPr>
          <p:cNvPr id="9" name="Text 6"/>
          <p:cNvSpPr/>
          <p:nvPr/>
        </p:nvSpPr>
        <p:spPr>
          <a:xfrm>
            <a:off x="5443776" y="61206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Low NPS</a:t>
            </a:r>
            <a:endParaRPr lang="en-US" sz="2200" dirty="0"/>
          </a:p>
        </p:txBody>
      </p:sp>
      <p:sp>
        <p:nvSpPr>
          <p:cNvPr id="10" name="Text 7"/>
          <p:cNvSpPr/>
          <p:nvPr/>
        </p:nvSpPr>
        <p:spPr>
          <a:xfrm>
            <a:off x="5443776" y="6611064"/>
            <a:ext cx="3742730"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Net Promoter Score (NPS): 25</a:t>
            </a:r>
            <a:endParaRPr lang="en-US" sz="1750" dirty="0"/>
          </a:p>
        </p:txBody>
      </p:sp>
      <p:sp>
        <p:nvSpPr>
          <p:cNvPr id="11" name="Shape 8"/>
          <p:cNvSpPr/>
          <p:nvPr/>
        </p:nvSpPr>
        <p:spPr>
          <a:xfrm>
            <a:off x="9640133" y="5893832"/>
            <a:ext cx="4196358" cy="1306949"/>
          </a:xfrm>
          <a:prstGeom prst="roundRect">
            <a:avLst>
              <a:gd name="adj" fmla="val 2603"/>
            </a:avLst>
          </a:prstGeom>
          <a:solidFill>
            <a:srgbClr val="26262B"/>
          </a:solidFill>
          <a:ln/>
        </p:spPr>
      </p:sp>
      <p:sp>
        <p:nvSpPr>
          <p:cNvPr id="12" name="Text 9"/>
          <p:cNvSpPr/>
          <p:nvPr/>
        </p:nvSpPr>
        <p:spPr>
          <a:xfrm>
            <a:off x="9866948" y="6120646"/>
            <a:ext cx="2841427"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High Abandonment</a:t>
            </a:r>
            <a:endParaRPr lang="en-US" sz="2200" dirty="0"/>
          </a:p>
        </p:txBody>
      </p:sp>
      <p:sp>
        <p:nvSpPr>
          <p:cNvPr id="13" name="Text 10"/>
          <p:cNvSpPr/>
          <p:nvPr/>
        </p:nvSpPr>
        <p:spPr>
          <a:xfrm>
            <a:off x="9866948" y="6611064"/>
            <a:ext cx="3742730"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Cart abandonment rate: 68%</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095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Optimize Delivery Performance</a:t>
            </a:r>
            <a:endParaRPr lang="en-US" sz="4450" dirty="0"/>
          </a:p>
        </p:txBody>
      </p:sp>
      <p:sp>
        <p:nvSpPr>
          <p:cNvPr id="4" name="Text 1"/>
          <p:cNvSpPr/>
          <p:nvPr/>
        </p:nvSpPr>
        <p:spPr>
          <a:xfrm>
            <a:off x="793790" y="2688669"/>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Our goal is to reduce average delivery time to 3 days. We also want to reduce the late delivery rate to under 5%. What causes delays? Which shipping methods work best for each region? How can we improve tracking?</a:t>
            </a:r>
            <a:endParaRPr lang="en-US" sz="1750" dirty="0"/>
          </a:p>
        </p:txBody>
      </p:sp>
      <p:sp>
        <p:nvSpPr>
          <p:cNvPr id="5" name="Shape 2"/>
          <p:cNvSpPr/>
          <p:nvPr/>
        </p:nvSpPr>
        <p:spPr>
          <a:xfrm>
            <a:off x="1048941" y="4395430"/>
            <a:ext cx="30480" cy="2903220"/>
          </a:xfrm>
          <a:prstGeom prst="roundRect">
            <a:avLst>
              <a:gd name="adj" fmla="val 111628"/>
            </a:avLst>
          </a:prstGeom>
          <a:solidFill>
            <a:srgbClr val="3F3F44"/>
          </a:solidFill>
          <a:ln/>
        </p:spPr>
      </p:sp>
      <p:sp>
        <p:nvSpPr>
          <p:cNvPr id="6" name="Shape 3"/>
          <p:cNvSpPr/>
          <p:nvPr/>
        </p:nvSpPr>
        <p:spPr>
          <a:xfrm>
            <a:off x="1273612" y="4890492"/>
            <a:ext cx="680442" cy="30480"/>
          </a:xfrm>
          <a:prstGeom prst="roundRect">
            <a:avLst>
              <a:gd name="adj" fmla="val 111628"/>
            </a:avLst>
          </a:prstGeom>
          <a:solidFill>
            <a:srgbClr val="3F3F44"/>
          </a:solidFill>
          <a:ln/>
        </p:spPr>
      </p:sp>
      <p:sp>
        <p:nvSpPr>
          <p:cNvPr id="7" name="Shape 4"/>
          <p:cNvSpPr/>
          <p:nvPr/>
        </p:nvSpPr>
        <p:spPr>
          <a:xfrm>
            <a:off x="793790" y="4650581"/>
            <a:ext cx="510302" cy="510302"/>
          </a:xfrm>
          <a:prstGeom prst="roundRect">
            <a:avLst>
              <a:gd name="adj" fmla="val 6667"/>
            </a:avLst>
          </a:prstGeom>
          <a:solidFill>
            <a:srgbClr val="26262B"/>
          </a:solidFill>
          <a:ln/>
        </p:spPr>
      </p:sp>
      <p:pic>
        <p:nvPicPr>
          <p:cNvPr id="8" name="Image 1" descr="preencoded.png"/>
          <p:cNvPicPr>
            <a:picLocks noChangeAspect="1"/>
          </p:cNvPicPr>
          <p:nvPr/>
        </p:nvPicPr>
        <p:blipFill>
          <a:blip r:embed="rId4"/>
          <a:stretch>
            <a:fillRect/>
          </a:stretch>
        </p:blipFill>
        <p:spPr>
          <a:xfrm>
            <a:off x="878860" y="4693087"/>
            <a:ext cx="340162" cy="425291"/>
          </a:xfrm>
          <a:prstGeom prst="rect">
            <a:avLst/>
          </a:prstGeom>
        </p:spPr>
      </p:pic>
      <p:sp>
        <p:nvSpPr>
          <p:cNvPr id="9" name="Text 5"/>
          <p:cNvSpPr/>
          <p:nvPr/>
        </p:nvSpPr>
        <p:spPr>
          <a:xfrm>
            <a:off x="2183011" y="4622244"/>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rPr>
              <a:t>Late delivery risk</a:t>
            </a:r>
            <a:endParaRPr lang="en-US" sz="1750" dirty="0"/>
          </a:p>
        </p:txBody>
      </p:sp>
      <p:sp>
        <p:nvSpPr>
          <p:cNvPr id="10" name="Shape 6"/>
          <p:cNvSpPr/>
          <p:nvPr/>
        </p:nvSpPr>
        <p:spPr>
          <a:xfrm>
            <a:off x="1273612" y="5933837"/>
            <a:ext cx="680442" cy="30480"/>
          </a:xfrm>
          <a:prstGeom prst="roundRect">
            <a:avLst>
              <a:gd name="adj" fmla="val 111628"/>
            </a:avLst>
          </a:prstGeom>
          <a:solidFill>
            <a:srgbClr val="3F3F44"/>
          </a:solidFill>
          <a:ln/>
        </p:spPr>
      </p:sp>
      <p:sp>
        <p:nvSpPr>
          <p:cNvPr id="11" name="Shape 7"/>
          <p:cNvSpPr/>
          <p:nvPr/>
        </p:nvSpPr>
        <p:spPr>
          <a:xfrm>
            <a:off x="793790" y="5693926"/>
            <a:ext cx="510302" cy="510302"/>
          </a:xfrm>
          <a:prstGeom prst="roundRect">
            <a:avLst>
              <a:gd name="adj" fmla="val 6667"/>
            </a:avLst>
          </a:prstGeom>
          <a:solidFill>
            <a:srgbClr val="26262B"/>
          </a:solidFill>
          <a:ln/>
        </p:spPr>
      </p:sp>
      <p:pic>
        <p:nvPicPr>
          <p:cNvPr id="12" name="Image 2" descr="preencoded.png"/>
          <p:cNvPicPr>
            <a:picLocks noChangeAspect="1"/>
          </p:cNvPicPr>
          <p:nvPr/>
        </p:nvPicPr>
        <p:blipFill>
          <a:blip r:embed="rId5"/>
          <a:stretch>
            <a:fillRect/>
          </a:stretch>
        </p:blipFill>
        <p:spPr>
          <a:xfrm>
            <a:off x="878860" y="5736431"/>
            <a:ext cx="340162" cy="425291"/>
          </a:xfrm>
          <a:prstGeom prst="rect">
            <a:avLst/>
          </a:prstGeom>
        </p:spPr>
      </p:pic>
      <p:sp>
        <p:nvSpPr>
          <p:cNvPr id="13" name="Text 8"/>
          <p:cNvSpPr/>
          <p:nvPr/>
        </p:nvSpPr>
        <p:spPr>
          <a:xfrm>
            <a:off x="2183011" y="5665589"/>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rPr>
              <a:t>Product Damage</a:t>
            </a:r>
            <a:endParaRPr lang="en-US" sz="1750" dirty="0"/>
          </a:p>
        </p:txBody>
      </p:sp>
      <p:sp>
        <p:nvSpPr>
          <p:cNvPr id="14" name="Shape 9"/>
          <p:cNvSpPr/>
          <p:nvPr/>
        </p:nvSpPr>
        <p:spPr>
          <a:xfrm>
            <a:off x="1273612" y="6977182"/>
            <a:ext cx="680442" cy="30480"/>
          </a:xfrm>
          <a:prstGeom prst="roundRect">
            <a:avLst>
              <a:gd name="adj" fmla="val 111628"/>
            </a:avLst>
          </a:prstGeom>
          <a:solidFill>
            <a:srgbClr val="3F3F44"/>
          </a:solidFill>
          <a:ln/>
        </p:spPr>
      </p:sp>
      <p:sp>
        <p:nvSpPr>
          <p:cNvPr id="15" name="Shape 10"/>
          <p:cNvSpPr/>
          <p:nvPr/>
        </p:nvSpPr>
        <p:spPr>
          <a:xfrm>
            <a:off x="793790" y="6737271"/>
            <a:ext cx="510302" cy="510302"/>
          </a:xfrm>
          <a:prstGeom prst="roundRect">
            <a:avLst>
              <a:gd name="adj" fmla="val 6667"/>
            </a:avLst>
          </a:prstGeom>
          <a:solidFill>
            <a:srgbClr val="26262B"/>
          </a:solidFill>
          <a:ln/>
        </p:spPr>
      </p:sp>
      <p:pic>
        <p:nvPicPr>
          <p:cNvPr id="16" name="Image 3" descr="preencoded.png"/>
          <p:cNvPicPr>
            <a:picLocks noChangeAspect="1"/>
          </p:cNvPicPr>
          <p:nvPr/>
        </p:nvPicPr>
        <p:blipFill>
          <a:blip r:embed="rId6"/>
          <a:stretch>
            <a:fillRect/>
          </a:stretch>
        </p:blipFill>
        <p:spPr>
          <a:xfrm>
            <a:off x="878860" y="6779776"/>
            <a:ext cx="340162" cy="425291"/>
          </a:xfrm>
          <a:prstGeom prst="rect">
            <a:avLst/>
          </a:prstGeom>
        </p:spPr>
      </p:pic>
      <p:sp>
        <p:nvSpPr>
          <p:cNvPr id="17" name="Text 11"/>
          <p:cNvSpPr/>
          <p:nvPr/>
        </p:nvSpPr>
        <p:spPr>
          <a:xfrm>
            <a:off x="2183011" y="6708934"/>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Weather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77014"/>
            <a:ext cx="596015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Improve Profitability</a:t>
            </a:r>
            <a:endParaRPr lang="en-US" sz="4450" dirty="0"/>
          </a:p>
        </p:txBody>
      </p:sp>
      <p:sp>
        <p:nvSpPr>
          <p:cNvPr id="4" name="Text 1"/>
          <p:cNvSpPr/>
          <p:nvPr/>
        </p:nvSpPr>
        <p:spPr>
          <a:xfrm>
            <a:off x="793790" y="192595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We aim to increase profit margin to 35%. We also want to reduce the average discount rate to below 8%. Which products are most profitable? What is the best pricing strategy? How can we cut operational costs?</a:t>
            </a:r>
            <a:endParaRPr lang="en-US" sz="1750" dirty="0"/>
          </a:p>
        </p:txBody>
      </p:sp>
      <p:pic>
        <p:nvPicPr>
          <p:cNvPr id="5" name="Image 1" descr="preencoded.png"/>
          <p:cNvPicPr>
            <a:picLocks noChangeAspect="1"/>
          </p:cNvPicPr>
          <p:nvPr/>
        </p:nvPicPr>
        <p:blipFill>
          <a:blip r:embed="rId4"/>
          <a:stretch>
            <a:fillRect/>
          </a:stretch>
        </p:blipFill>
        <p:spPr>
          <a:xfrm>
            <a:off x="793790" y="3269813"/>
            <a:ext cx="1134070" cy="1360884"/>
          </a:xfrm>
          <a:prstGeom prst="rect">
            <a:avLst/>
          </a:prstGeom>
        </p:spPr>
      </p:pic>
      <p:sp>
        <p:nvSpPr>
          <p:cNvPr id="6" name="Text 2"/>
          <p:cNvSpPr/>
          <p:nvPr/>
        </p:nvSpPr>
        <p:spPr>
          <a:xfrm>
            <a:off x="2268022" y="34966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Product Margins</a:t>
            </a:r>
            <a:endParaRPr lang="en-US" sz="2200" dirty="0"/>
          </a:p>
        </p:txBody>
      </p:sp>
      <p:pic>
        <p:nvPicPr>
          <p:cNvPr id="7" name="Image 2" descr="preencoded.png"/>
          <p:cNvPicPr>
            <a:picLocks noChangeAspect="1"/>
          </p:cNvPicPr>
          <p:nvPr/>
        </p:nvPicPr>
        <p:blipFill>
          <a:blip r:embed="rId5"/>
          <a:stretch>
            <a:fillRect/>
          </a:stretch>
        </p:blipFill>
        <p:spPr>
          <a:xfrm>
            <a:off x="793790" y="4630698"/>
            <a:ext cx="1134070" cy="1360884"/>
          </a:xfrm>
          <a:prstGeom prst="rect">
            <a:avLst/>
          </a:prstGeom>
        </p:spPr>
      </p:pic>
      <p:sp>
        <p:nvSpPr>
          <p:cNvPr id="8" name="Text 3"/>
          <p:cNvSpPr/>
          <p:nvPr/>
        </p:nvSpPr>
        <p:spPr>
          <a:xfrm>
            <a:off x="2268022" y="485751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Pricing Strategy</a:t>
            </a:r>
            <a:endParaRPr lang="en-US" sz="2200" dirty="0"/>
          </a:p>
        </p:txBody>
      </p:sp>
      <p:pic>
        <p:nvPicPr>
          <p:cNvPr id="9" name="Image 3" descr="preencoded.png"/>
          <p:cNvPicPr>
            <a:picLocks noChangeAspect="1"/>
          </p:cNvPicPr>
          <p:nvPr/>
        </p:nvPicPr>
        <p:blipFill>
          <a:blip r:embed="rId6"/>
          <a:stretch>
            <a:fillRect/>
          </a:stretch>
        </p:blipFill>
        <p:spPr>
          <a:xfrm>
            <a:off x="793790" y="5991582"/>
            <a:ext cx="1134070" cy="1360884"/>
          </a:xfrm>
          <a:prstGeom prst="rect">
            <a:avLst/>
          </a:prstGeom>
        </p:spPr>
      </p:pic>
      <p:sp>
        <p:nvSpPr>
          <p:cNvPr id="10" name="Text 4"/>
          <p:cNvSpPr/>
          <p:nvPr/>
        </p:nvSpPr>
        <p:spPr>
          <a:xfrm>
            <a:off x="2268022" y="62183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Reduce Costs</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60571"/>
            <a:ext cx="8820507"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Enhance Customer Experience</a:t>
            </a:r>
            <a:endParaRPr lang="en-US" sz="4450" dirty="0"/>
          </a:p>
        </p:txBody>
      </p:sp>
      <p:sp>
        <p:nvSpPr>
          <p:cNvPr id="3" name="Text 1"/>
          <p:cNvSpPr/>
          <p:nvPr/>
        </p:nvSpPr>
        <p:spPr>
          <a:xfrm>
            <a:off x="793790" y="19229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We plan to increase the customer retention rate to 45%. We also want to increase NPS to 50+. What drives customer satisfaction? How can we personalize the customer experience?</a:t>
            </a:r>
            <a:endParaRPr lang="en-US" sz="1750" dirty="0"/>
          </a:p>
        </p:txBody>
      </p:sp>
      <p:sp>
        <p:nvSpPr>
          <p:cNvPr id="4" name="Text 2"/>
          <p:cNvSpPr/>
          <p:nvPr/>
        </p:nvSpPr>
        <p:spPr>
          <a:xfrm>
            <a:off x="1743789" y="4759762"/>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0D6DE"/>
                </a:solidFill>
                <a:latin typeface="Sora Medium" pitchFamily="34" charset="0"/>
                <a:ea typeface="Sora Medium" pitchFamily="34" charset="-122"/>
                <a:cs typeface="Sora Medium" pitchFamily="34" charset="-120"/>
              </a:rPr>
              <a:t>Satisfaction</a:t>
            </a:r>
            <a:endParaRPr lang="en-US" sz="2200" dirty="0"/>
          </a:p>
        </p:txBody>
      </p:sp>
      <p:sp>
        <p:nvSpPr>
          <p:cNvPr id="5" name="Text 3"/>
          <p:cNvSpPr/>
          <p:nvPr/>
        </p:nvSpPr>
        <p:spPr>
          <a:xfrm>
            <a:off x="793790" y="5250180"/>
            <a:ext cx="3785235" cy="362903"/>
          </a:xfrm>
          <a:prstGeom prst="rect">
            <a:avLst/>
          </a:prstGeom>
          <a:noFill/>
          <a:ln/>
        </p:spPr>
        <p:txBody>
          <a:bodyPr wrap="none" lIns="0" tIns="0" rIns="0" bIns="0" rtlCol="0" anchor="t"/>
          <a:lstStyle/>
          <a:p>
            <a:pPr marL="0" indent="0" algn="r">
              <a:lnSpc>
                <a:spcPts val="2850"/>
              </a:lnSpc>
              <a:buNone/>
            </a:pPr>
            <a:r>
              <a:rPr lang="en-US" sz="1750" dirty="0">
                <a:solidFill>
                  <a:srgbClr val="E0D6DE"/>
                </a:solidFill>
                <a:latin typeface="Noto Sans TC" pitchFamily="34" charset="0"/>
                <a:ea typeface="Noto Sans TC" pitchFamily="34" charset="-122"/>
                <a:cs typeface="Noto Sans TC" pitchFamily="34" charset="-120"/>
              </a:rPr>
              <a:t>What are the key drivers?</a:t>
            </a:r>
            <a:endParaRPr lang="en-US" sz="1750" dirty="0"/>
          </a:p>
        </p:txBody>
      </p:sp>
      <p:pic>
        <p:nvPicPr>
          <p:cNvPr id="6" name="Image 0" descr="preencoded.png"/>
          <p:cNvPicPr>
            <a:picLocks noChangeAspect="1"/>
          </p:cNvPicPr>
          <p:nvPr/>
        </p:nvPicPr>
        <p:blipFill>
          <a:blip r:embed="rId3"/>
          <a:stretch>
            <a:fillRect/>
          </a:stretch>
        </p:blipFill>
        <p:spPr>
          <a:xfrm>
            <a:off x="5032653" y="2903934"/>
            <a:ext cx="4564975" cy="4564975"/>
          </a:xfrm>
          <a:prstGeom prst="rect">
            <a:avLst/>
          </a:prstGeom>
        </p:spPr>
      </p:pic>
      <p:sp>
        <p:nvSpPr>
          <p:cNvPr id="7" name="Text 4"/>
          <p:cNvSpPr/>
          <p:nvPr/>
        </p:nvSpPr>
        <p:spPr>
          <a:xfrm>
            <a:off x="5571411" y="4699516"/>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8" name="Text 5"/>
          <p:cNvSpPr/>
          <p:nvPr/>
        </p:nvSpPr>
        <p:spPr>
          <a:xfrm>
            <a:off x="9937790" y="34426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Personalize</a:t>
            </a:r>
            <a:endParaRPr lang="en-US" sz="2200" dirty="0"/>
          </a:p>
        </p:txBody>
      </p:sp>
      <p:sp>
        <p:nvSpPr>
          <p:cNvPr id="9" name="Text 6"/>
          <p:cNvSpPr/>
          <p:nvPr/>
        </p:nvSpPr>
        <p:spPr>
          <a:xfrm>
            <a:off x="9937790" y="3933111"/>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Preferences and behavior</a:t>
            </a:r>
            <a:endParaRPr lang="en-US" sz="1750" dirty="0"/>
          </a:p>
        </p:txBody>
      </p:sp>
      <p:pic>
        <p:nvPicPr>
          <p:cNvPr id="10" name="Image 1" descr="preencoded.png"/>
          <p:cNvPicPr>
            <a:picLocks noChangeAspect="1"/>
          </p:cNvPicPr>
          <p:nvPr/>
        </p:nvPicPr>
        <p:blipFill>
          <a:blip r:embed="rId4"/>
          <a:stretch>
            <a:fillRect/>
          </a:stretch>
        </p:blipFill>
        <p:spPr>
          <a:xfrm>
            <a:off x="5032653" y="2903934"/>
            <a:ext cx="4564975" cy="4564975"/>
          </a:xfrm>
          <a:prstGeom prst="rect">
            <a:avLst/>
          </a:prstGeom>
        </p:spPr>
      </p:pic>
      <p:sp>
        <p:nvSpPr>
          <p:cNvPr id="11" name="Text 7"/>
          <p:cNvSpPr/>
          <p:nvPr/>
        </p:nvSpPr>
        <p:spPr>
          <a:xfrm>
            <a:off x="8170307" y="3748445"/>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2" name="Text 8"/>
          <p:cNvSpPr/>
          <p:nvPr/>
        </p:nvSpPr>
        <p:spPr>
          <a:xfrm>
            <a:off x="9937790" y="57138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Customer Service</a:t>
            </a:r>
            <a:endParaRPr lang="en-US" sz="2200" dirty="0"/>
          </a:p>
        </p:txBody>
      </p:sp>
      <p:sp>
        <p:nvSpPr>
          <p:cNvPr id="13" name="Text 9"/>
          <p:cNvSpPr/>
          <p:nvPr/>
        </p:nvSpPr>
        <p:spPr>
          <a:xfrm>
            <a:off x="9937790" y="6204228"/>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How does this impact overall satisfaction?</a:t>
            </a:r>
            <a:endParaRPr lang="en-US" sz="1750" dirty="0"/>
          </a:p>
        </p:txBody>
      </p:sp>
      <p:pic>
        <p:nvPicPr>
          <p:cNvPr id="14" name="Image 2" descr="preencoded.png"/>
          <p:cNvPicPr>
            <a:picLocks noChangeAspect="1"/>
          </p:cNvPicPr>
          <p:nvPr/>
        </p:nvPicPr>
        <p:blipFill>
          <a:blip r:embed="rId5"/>
          <a:stretch>
            <a:fillRect/>
          </a:stretch>
        </p:blipFill>
        <p:spPr>
          <a:xfrm>
            <a:off x="5032653" y="2903934"/>
            <a:ext cx="4564975" cy="4564975"/>
          </a:xfrm>
          <a:prstGeom prst="rect">
            <a:avLst/>
          </a:prstGeom>
        </p:spPr>
      </p:pic>
      <p:sp>
        <p:nvSpPr>
          <p:cNvPr id="15" name="Text 10"/>
          <p:cNvSpPr/>
          <p:nvPr/>
        </p:nvSpPr>
        <p:spPr>
          <a:xfrm>
            <a:off x="7694533" y="6474619"/>
            <a:ext cx="339328" cy="424220"/>
          </a:xfrm>
          <a:prstGeom prst="rect">
            <a:avLst/>
          </a:prstGeom>
          <a:noFill/>
          <a:ln/>
        </p:spPr>
        <p:txBody>
          <a:bodyPr wrap="none" lIns="0" tIns="0" rIns="0" bIns="0" rtlCol="0" anchor="t"/>
          <a:lstStyle/>
          <a:p>
            <a:pPr marL="0" indent="0" algn="l">
              <a:lnSpc>
                <a:spcPts val="42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0090"/>
            <a:ext cx="6960275"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Project Success Criteria</a:t>
            </a:r>
            <a:endParaRPr lang="en-US" sz="4450" dirty="0"/>
          </a:p>
        </p:txBody>
      </p:sp>
      <p:sp>
        <p:nvSpPr>
          <p:cNvPr id="4" name="Text 1"/>
          <p:cNvSpPr/>
          <p:nvPr/>
        </p:nvSpPr>
        <p:spPr>
          <a:xfrm>
            <a:off x="6280190" y="176903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We need improvements in delivery, profitability, and customer experience. Insights should inform decisions. Our recommendations must be actionable. We need continuous monitoring of performance metrics.</a:t>
            </a:r>
            <a:endParaRPr lang="en-US" sz="1750" dirty="0"/>
          </a:p>
        </p:txBody>
      </p:sp>
      <p:sp>
        <p:nvSpPr>
          <p:cNvPr id="5" name="Text 2"/>
          <p:cNvSpPr/>
          <p:nvPr/>
        </p:nvSpPr>
        <p:spPr>
          <a:xfrm>
            <a:off x="6280190" y="3589139"/>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15%</a:t>
            </a:r>
            <a:endParaRPr lang="en-US" sz="5850" dirty="0"/>
          </a:p>
        </p:txBody>
      </p:sp>
      <p:sp>
        <p:nvSpPr>
          <p:cNvPr id="6" name="Text 3"/>
          <p:cNvSpPr/>
          <p:nvPr/>
        </p:nvSpPr>
        <p:spPr>
          <a:xfrm>
            <a:off x="6482477" y="4620935"/>
            <a:ext cx="3203496"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Delivery Improvement</a:t>
            </a:r>
            <a:endParaRPr lang="en-US" sz="2200" dirty="0"/>
          </a:p>
        </p:txBody>
      </p:sp>
      <p:sp>
        <p:nvSpPr>
          <p:cNvPr id="7" name="Text 4"/>
          <p:cNvSpPr/>
          <p:nvPr/>
        </p:nvSpPr>
        <p:spPr>
          <a:xfrm>
            <a:off x="10228421" y="3589139"/>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7%</a:t>
            </a:r>
            <a:endParaRPr lang="en-US" sz="5850" dirty="0"/>
          </a:p>
        </p:txBody>
      </p:sp>
      <p:sp>
        <p:nvSpPr>
          <p:cNvPr id="8" name="Text 5"/>
          <p:cNvSpPr/>
          <p:nvPr/>
        </p:nvSpPr>
        <p:spPr>
          <a:xfrm>
            <a:off x="10228421" y="4620935"/>
            <a:ext cx="3608189" cy="708660"/>
          </a:xfrm>
          <a:prstGeom prst="rect">
            <a:avLst/>
          </a:prstGeom>
          <a:noFill/>
          <a:ln/>
        </p:spPr>
        <p:txBody>
          <a:bodyPr wrap="squar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Profitability Improvement</a:t>
            </a:r>
            <a:endParaRPr lang="en-US" sz="2200" dirty="0"/>
          </a:p>
        </p:txBody>
      </p:sp>
      <p:sp>
        <p:nvSpPr>
          <p:cNvPr id="9" name="Text 6"/>
          <p:cNvSpPr/>
          <p:nvPr/>
        </p:nvSpPr>
        <p:spPr>
          <a:xfrm>
            <a:off x="8254246" y="6123384"/>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10%</a:t>
            </a:r>
            <a:endParaRPr lang="en-US" sz="5850" dirty="0"/>
          </a:p>
        </p:txBody>
      </p:sp>
      <p:sp>
        <p:nvSpPr>
          <p:cNvPr id="10" name="Text 7"/>
          <p:cNvSpPr/>
          <p:nvPr/>
        </p:nvSpPr>
        <p:spPr>
          <a:xfrm>
            <a:off x="8330565" y="7155180"/>
            <a:ext cx="3455432"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Retention Improvement</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464</Words>
  <Application>Microsoft Office PowerPoint</Application>
  <PresentationFormat>Custom</PresentationFormat>
  <Paragraphs>64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Sora Medium</vt:lpstr>
      <vt:lpstr>Noto Sans TC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Vasudev Reddy</cp:lastModifiedBy>
  <cp:revision>2</cp:revision>
  <dcterms:created xsi:type="dcterms:W3CDTF">2025-03-22T12:52:12Z</dcterms:created>
  <dcterms:modified xsi:type="dcterms:W3CDTF">2025-03-22T12:54:07Z</dcterms:modified>
</cp:coreProperties>
</file>